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8"/>
  </p:notesMasterIdLst>
  <p:handoutMasterIdLst>
    <p:handoutMasterId r:id="rId39"/>
  </p:handoutMasterIdLst>
  <p:sldIdLst>
    <p:sldId id="903" r:id="rId3"/>
    <p:sldId id="1069" r:id="rId4"/>
    <p:sldId id="1024" r:id="rId5"/>
    <p:sldId id="1045" r:id="rId6"/>
    <p:sldId id="1046" r:id="rId7"/>
    <p:sldId id="944" r:id="rId8"/>
    <p:sldId id="1070" r:id="rId9"/>
    <p:sldId id="1044" r:id="rId10"/>
    <p:sldId id="1048" r:id="rId11"/>
    <p:sldId id="1025" r:id="rId12"/>
    <p:sldId id="1026" r:id="rId13"/>
    <p:sldId id="1027" r:id="rId14"/>
    <p:sldId id="1071" r:id="rId15"/>
    <p:sldId id="1047" r:id="rId16"/>
    <p:sldId id="1023" r:id="rId17"/>
    <p:sldId id="1007" r:id="rId18"/>
    <p:sldId id="1076" r:id="rId19"/>
    <p:sldId id="1008" r:id="rId20"/>
    <p:sldId id="1012" r:id="rId21"/>
    <p:sldId id="1013" r:id="rId22"/>
    <p:sldId id="1075" r:id="rId23"/>
    <p:sldId id="1017" r:id="rId24"/>
    <p:sldId id="1019" r:id="rId25"/>
    <p:sldId id="1021" r:id="rId26"/>
    <p:sldId id="1018" r:id="rId27"/>
    <p:sldId id="1020" r:id="rId28"/>
    <p:sldId id="1022" r:id="rId29"/>
    <p:sldId id="1028" r:id="rId30"/>
    <p:sldId id="1074" r:id="rId31"/>
    <p:sldId id="1049" r:id="rId32"/>
    <p:sldId id="1050" r:id="rId33"/>
    <p:sldId id="1051" r:id="rId34"/>
    <p:sldId id="1052" r:id="rId35"/>
    <p:sldId id="1053" r:id="rId36"/>
    <p:sldId id="1054" r:id="rId3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6686" autoAdjust="0"/>
  </p:normalViewPr>
  <p:slideViewPr>
    <p:cSldViewPr>
      <p:cViewPr varScale="1">
        <p:scale>
          <a:sx n="110" d="100"/>
          <a:sy n="110" d="100"/>
        </p:scale>
        <p:origin x="15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11.06.2020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difficult for a human to recognize a target from SAR imagery since there is no color information and the shape reflected from a target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31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7756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35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6827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34/13/i457/504577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2048015" y="1556792"/>
            <a:ext cx="49965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Survey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8C3B-A7C6-41AA-B37B-AFAC3586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68152"/>
          </a:xfrm>
        </p:spPr>
        <p:txBody>
          <a:bodyPr/>
          <a:lstStyle/>
          <a:p>
            <a:r>
              <a:rPr lang="en-US" dirty="0"/>
              <a:t>Large-Scale Sky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FF8D-CF1E-4E20-8A36-9179EB99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64" y="5470004"/>
            <a:ext cx="8229600" cy="612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Pan-STARRS has the world’s largest digital cameras to detect the threat to the earth from asteroids and comets. </a:t>
            </a:r>
          </a:p>
        </p:txBody>
      </p:sp>
      <p:pic>
        <p:nvPicPr>
          <p:cNvPr id="2050" name="Picture 2" descr="Pan-STARRS">
            <a:extLst>
              <a:ext uri="{FF2B5EF4-FFF2-40B4-BE49-F238E27FC236}">
                <a16:creationId xmlns:a16="http://schemas.microsoft.com/office/drawing/2014/main" id="{D0F031F7-349A-4519-903E-D5623ECC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1566"/>
            <a:ext cx="3104470" cy="20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nSTARRS (2017 S3) in 2nd outburst - Comet Watch">
            <a:extLst>
              <a:ext uri="{FF2B5EF4-FFF2-40B4-BE49-F238E27FC236}">
                <a16:creationId xmlns:a16="http://schemas.microsoft.com/office/drawing/2014/main" id="{1E8D40F5-A51C-4872-93D1-9481E8F5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4" y="3504478"/>
            <a:ext cx="3084264" cy="19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ppc20.ifa.hawaii.edu/pswww/wp-content/uploads/2016/05/site_all_chart.png">
            <a:extLst>
              <a:ext uri="{FF2B5EF4-FFF2-40B4-BE49-F238E27FC236}">
                <a16:creationId xmlns:a16="http://schemas.microsoft.com/office/drawing/2014/main" id="{EEDDE1B7-4F53-4292-B5F0-5672D1EB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4478"/>
            <a:ext cx="3084264" cy="19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302442-62FF-48BB-911A-989E917BE7DD}"/>
              </a:ext>
            </a:extLst>
          </p:cNvPr>
          <p:cNvSpPr/>
          <p:nvPr/>
        </p:nvSpPr>
        <p:spPr>
          <a:xfrm>
            <a:off x="539552" y="626006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Pan-STARRS project</a:t>
            </a:r>
          </a:p>
        </p:txBody>
      </p:sp>
      <p:pic>
        <p:nvPicPr>
          <p:cNvPr id="2058" name="Picture 10" descr="Don't be afraid of CCD">
            <a:extLst>
              <a:ext uri="{FF2B5EF4-FFF2-40B4-BE49-F238E27FC236}">
                <a16:creationId xmlns:a16="http://schemas.microsoft.com/office/drawing/2014/main" id="{C70464D5-7075-486D-8062-8E8D578D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1261566"/>
            <a:ext cx="3101427" cy="20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C74A5-A4C1-4B88-9DEA-19ABFD3D4D5C}"/>
              </a:ext>
            </a:extLst>
          </p:cNvPr>
          <p:cNvSpPr txBox="1"/>
          <p:nvPr/>
        </p:nvSpPr>
        <p:spPr>
          <a:xfrm>
            <a:off x="6945220" y="1474396"/>
            <a:ext cx="209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World’s largest digital camera with almost </a:t>
            </a:r>
            <a:r>
              <a:rPr lang="en-US" sz="1600" dirty="0">
                <a:solidFill>
                  <a:srgbClr val="C00000"/>
                </a:solidFill>
              </a:rPr>
              <a:t>14,000,000,000 </a:t>
            </a:r>
            <a:r>
              <a:rPr lang="en-US" sz="1600" dirty="0"/>
              <a:t>pixels.</a:t>
            </a:r>
          </a:p>
        </p:txBody>
      </p:sp>
    </p:spTree>
    <p:extLst>
      <p:ext uri="{BB962C8B-B14F-4D97-AF65-F5344CB8AC3E}">
        <p14:creationId xmlns:p14="http://schemas.microsoft.com/office/powerpoint/2010/main" val="412165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9451-8F36-4BE3-8575-DECBA92B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Event Analysis</a:t>
            </a:r>
          </a:p>
        </p:txBody>
      </p:sp>
      <p:pic>
        <p:nvPicPr>
          <p:cNvPr id="4" name="Picture 2" descr="Image result for jlab accelerator">
            <a:extLst>
              <a:ext uri="{FF2B5EF4-FFF2-40B4-BE49-F238E27FC236}">
                <a16:creationId xmlns:a16="http://schemas.microsoft.com/office/drawing/2014/main" id="{F105B7C6-F668-48C8-AEEB-57F7E78C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69" y="1297505"/>
            <a:ext cx="3453981" cy="23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jlab.org/images/12GeVupgrade.jpg">
            <a:extLst>
              <a:ext uri="{FF2B5EF4-FFF2-40B4-BE49-F238E27FC236}">
                <a16:creationId xmlns:a16="http://schemas.microsoft.com/office/drawing/2014/main" id="{50B38E02-8C85-47D3-8778-3FA9871C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48" y="3681293"/>
            <a:ext cx="3816424" cy="23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58EECD-2742-4ECE-9C71-D938B0009951}"/>
              </a:ext>
            </a:extLst>
          </p:cNvPr>
          <p:cNvSpPr/>
          <p:nvPr/>
        </p:nvSpPr>
        <p:spPr>
          <a:xfrm>
            <a:off x="460028" y="4293096"/>
            <a:ext cx="4255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22222"/>
                </a:solidFill>
                <a:latin typeface="Roboto"/>
              </a:rPr>
              <a:t>Thomas Jefferson National Accelerator Facility produces more than </a:t>
            </a:r>
            <a:r>
              <a:rPr lang="en-US" b="0" dirty="0">
                <a:solidFill>
                  <a:srgbClr val="C00000"/>
                </a:solidFill>
                <a:latin typeface="Roboto"/>
              </a:rPr>
              <a:t>a petabyte (one million gigabytes)</a:t>
            </a:r>
            <a:r>
              <a:rPr lang="en-US" b="0" dirty="0">
                <a:solidFill>
                  <a:srgbClr val="222222"/>
                </a:solidFill>
                <a:latin typeface="Roboto"/>
              </a:rPr>
              <a:t> of data every year it runs, and that number is expected to double or triple in the near future.</a:t>
            </a:r>
            <a:endParaRPr lang="en-US" b="0" dirty="0"/>
          </a:p>
        </p:txBody>
      </p:sp>
      <p:pic>
        <p:nvPicPr>
          <p:cNvPr id="3074" name="Picture 2" descr="What Was It Like When We First Made Protons And Neutrons?">
            <a:extLst>
              <a:ext uri="{FF2B5EF4-FFF2-40B4-BE49-F238E27FC236}">
                <a16:creationId xmlns:a16="http://schemas.microsoft.com/office/drawing/2014/main" id="{731F282E-4B4C-496B-960B-81D09102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97505"/>
            <a:ext cx="3050959" cy="22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2AFCD-6573-4785-92EC-1F0AD96252DF}"/>
              </a:ext>
            </a:extLst>
          </p:cNvPr>
          <p:cNvSpPr txBox="1"/>
          <p:nvPr/>
        </p:nvSpPr>
        <p:spPr>
          <a:xfrm>
            <a:off x="457200" y="3646765"/>
            <a:ext cx="433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Femtography</a:t>
            </a:r>
            <a:r>
              <a:rPr lang="en-US" dirty="0"/>
              <a:t> Problem: What does a neutron look like inside?</a:t>
            </a:r>
          </a:p>
        </p:txBody>
      </p:sp>
    </p:spTree>
    <p:extLst>
      <p:ext uri="{BB962C8B-B14F-4D97-AF65-F5344CB8AC3E}">
        <p14:creationId xmlns:p14="http://schemas.microsoft.com/office/powerpoint/2010/main" val="240225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B595-1A6D-45BA-A1D4-3DBE406B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COVID19 Diagnosis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5F3E8-E892-42CE-A32D-56A3F569651B}"/>
              </a:ext>
            </a:extLst>
          </p:cNvPr>
          <p:cNvSpPr/>
          <p:nvPr/>
        </p:nvSpPr>
        <p:spPr>
          <a:xfrm>
            <a:off x="485552" y="4801170"/>
            <a:ext cx="8021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E14"/>
                </a:solidFill>
                <a:latin typeface="Proxima Nova"/>
              </a:rPr>
              <a:t>AI runs smack up against a big data problem with tens of thousands of patients’ CT scans to develop COVID-19 diagnosis in four weeks</a:t>
            </a:r>
          </a:p>
        </p:txBody>
      </p:sp>
      <p:pic>
        <p:nvPicPr>
          <p:cNvPr id="4098" name="Picture 2" descr="qure-ai-covid-19-lung-xray-april-2020.png">
            <a:extLst>
              <a:ext uri="{FF2B5EF4-FFF2-40B4-BE49-F238E27FC236}">
                <a16:creationId xmlns:a16="http://schemas.microsoft.com/office/drawing/2014/main" id="{0EAC7B7C-1742-4EF3-BD65-BC3664C1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597"/>
            <a:ext cx="3520956" cy="25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singhua-covid-19-ct-scan-network-march-2020.png">
            <a:extLst>
              <a:ext uri="{FF2B5EF4-FFF2-40B4-BE49-F238E27FC236}">
                <a16:creationId xmlns:a16="http://schemas.microsoft.com/office/drawing/2014/main" id="{8F552205-8705-47CF-9898-62F797DB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00" y="1567690"/>
            <a:ext cx="4679992" cy="289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139DE0-94F2-4474-91CB-140BDB53297F}"/>
              </a:ext>
            </a:extLst>
          </p:cNvPr>
          <p:cNvSpPr/>
          <p:nvPr/>
        </p:nvSpPr>
        <p:spPr>
          <a:xfrm>
            <a:off x="457200" y="6218148"/>
            <a:ext cx="7263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Source: https://www.zdnet.com/article/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ai-runs-smack-up-against-a-big-data-problem-in-covid-19-diagnosis/</a:t>
            </a:r>
          </a:p>
        </p:txBody>
      </p:sp>
    </p:spTree>
    <p:extLst>
      <p:ext uri="{BB962C8B-B14F-4D97-AF65-F5344CB8AC3E}">
        <p14:creationId xmlns:p14="http://schemas.microsoft.com/office/powerpoint/2010/main" val="159973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Sensor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6E69-2E9B-4A1E-8111-0AEBDED9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C02B-0872-4D93-87F3-5C237643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21696"/>
          </a:xfrm>
        </p:spPr>
        <p:txBody>
          <a:bodyPr/>
          <a:lstStyle/>
          <a:p>
            <a:r>
              <a:rPr lang="en-US" sz="1800" dirty="0"/>
              <a:t>Structured Data</a:t>
            </a:r>
          </a:p>
          <a:p>
            <a:pPr lvl="1"/>
            <a:r>
              <a:rPr lang="en-US" sz="1600" dirty="0"/>
              <a:t>Organized data</a:t>
            </a:r>
          </a:p>
          <a:p>
            <a:pPr lvl="2"/>
            <a:r>
              <a:rPr lang="en-US" sz="1600" dirty="0"/>
              <a:t>Fit neatly into row and column structure of the relational database</a:t>
            </a:r>
          </a:p>
          <a:p>
            <a:pPr lvl="1"/>
            <a:r>
              <a:rPr lang="en-US" sz="1600" dirty="0"/>
              <a:t>With defined length and format</a:t>
            </a:r>
          </a:p>
          <a:p>
            <a:r>
              <a:rPr lang="en-US" sz="1800" dirty="0"/>
              <a:t>Semi-Structured Data</a:t>
            </a:r>
          </a:p>
          <a:p>
            <a:pPr lvl="1"/>
            <a:r>
              <a:rPr lang="en-US" sz="1600" dirty="0"/>
              <a:t>Semi-organized</a:t>
            </a:r>
          </a:p>
          <a:p>
            <a:r>
              <a:rPr lang="en-US" sz="1800" dirty="0"/>
              <a:t>Unstructured Data</a:t>
            </a:r>
          </a:p>
          <a:p>
            <a:pPr lvl="1"/>
            <a:r>
              <a:rPr lang="en-US" sz="1600" dirty="0"/>
              <a:t>Unorganized</a:t>
            </a:r>
          </a:p>
          <a:p>
            <a:pPr lvl="2"/>
            <a:r>
              <a:rPr lang="en-US" sz="1600" dirty="0"/>
              <a:t>Cannot fit into row and column structure</a:t>
            </a:r>
          </a:p>
        </p:txBody>
      </p:sp>
      <p:pic>
        <p:nvPicPr>
          <p:cNvPr id="3074" name="Picture 2" descr="Structured vs Unstructured Data">
            <a:extLst>
              <a:ext uri="{FF2B5EF4-FFF2-40B4-BE49-F238E27FC236}">
                <a16:creationId xmlns:a16="http://schemas.microsoft.com/office/drawing/2014/main" id="{167BE70C-91FD-415A-8D2A-57A1E9C3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63817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6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E5803-A196-4A83-A6FD-75AEDF5F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56792"/>
            <a:ext cx="6497538" cy="41283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C3C66F-3E65-4FA7-9202-133AA5C6F4EC}"/>
              </a:ext>
            </a:extLst>
          </p:cNvPr>
          <p:cNvSpPr txBox="1">
            <a:spLocks/>
          </p:cNvSpPr>
          <p:nvPr/>
        </p:nvSpPr>
        <p:spPr>
          <a:xfrm>
            <a:off x="457200" y="555898"/>
            <a:ext cx="8229600" cy="67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eaLnBrk="0" hangingPunct="0">
              <a:defRPr sz="2400">
                <a:solidFill>
                  <a:srgbClr val="003366"/>
                </a:solidFill>
              </a:defRPr>
            </a:lvl2pPr>
            <a:lvl3pPr eaLnBrk="0" hangingPunct="0">
              <a:defRPr sz="2400">
                <a:solidFill>
                  <a:srgbClr val="003366"/>
                </a:solidFill>
              </a:defRPr>
            </a:lvl3pPr>
            <a:lvl4pPr eaLnBrk="0" hangingPunct="0">
              <a:defRPr sz="2400">
                <a:solidFill>
                  <a:srgbClr val="003366"/>
                </a:solidFill>
              </a:defRPr>
            </a:lvl4pPr>
            <a:lvl5pPr eaLnBrk="0" hangingPunct="0">
              <a:defRPr sz="2400">
                <a:solidFill>
                  <a:srgbClr val="003366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66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66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66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66"/>
                </a:solidFill>
              </a:defRPr>
            </a:lvl9pPr>
          </a:lstStyle>
          <a:p>
            <a:r>
              <a:rPr lang="en-US" dirty="0"/>
              <a:t>The growth of different kinds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32852-3AC2-4D28-9743-CB373236BA21}"/>
              </a:ext>
            </a:extLst>
          </p:cNvPr>
          <p:cNvSpPr txBox="1"/>
          <p:nvPr/>
        </p:nvSpPr>
        <p:spPr>
          <a:xfrm>
            <a:off x="3632295" y="4262900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Unstructured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594EB-F995-4D82-9572-A671AD9D1D58}"/>
              </a:ext>
            </a:extLst>
          </p:cNvPr>
          <p:cNvSpPr txBox="1"/>
          <p:nvPr/>
        </p:nvSpPr>
        <p:spPr>
          <a:xfrm>
            <a:off x="4351080" y="5080186"/>
            <a:ext cx="2023311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91916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7014-D31D-4D82-A268-207A8C7E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C03A-862B-4B8B-8880-C969958B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en-US" dirty="0"/>
              <a:t>Audio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Graph/Network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Sensor Signals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B42F8-50FE-471F-8095-E142D711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72383"/>
            <a:ext cx="2791238" cy="57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6A4D8-D9CC-45CF-887E-4BD34F4B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20630"/>
            <a:ext cx="1872208" cy="963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441F4-B9FF-4841-A319-28AA2A3F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00" y="4309554"/>
            <a:ext cx="1908010" cy="11890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A10488-AACA-4BE8-AD76-907281D942EF}"/>
              </a:ext>
            </a:extLst>
          </p:cNvPr>
          <p:cNvSpPr txBox="1">
            <a:spLocks/>
          </p:cNvSpPr>
          <p:nvPr/>
        </p:nvSpPr>
        <p:spPr bwMode="auto">
          <a:xfrm>
            <a:off x="4349246" y="1600199"/>
            <a:ext cx="3466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Texts/Sequences</a:t>
            </a:r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Point Cloud</a:t>
            </a:r>
          </a:p>
        </p:txBody>
      </p:sp>
      <p:pic>
        <p:nvPicPr>
          <p:cNvPr id="17410" name="Picture 2" descr="Difference Between DNA and Protein Sequence | Compare the ...">
            <a:extLst>
              <a:ext uri="{FF2B5EF4-FFF2-40B4-BE49-F238E27FC236}">
                <a16:creationId xmlns:a16="http://schemas.microsoft.com/office/drawing/2014/main" id="{1360F7B9-B159-4849-8C81-CACA6AE1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72383"/>
            <a:ext cx="3305944" cy="125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ep learning with point clouds">
            <a:extLst>
              <a:ext uri="{FF2B5EF4-FFF2-40B4-BE49-F238E27FC236}">
                <a16:creationId xmlns:a16="http://schemas.microsoft.com/office/drawing/2014/main" id="{0B117136-4DE8-4D77-B7DB-683F97C7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26" y="4322175"/>
            <a:ext cx="2685601" cy="10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0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6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1615-29EC-4238-8116-93349877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E62C4-BE6F-4FA7-BAC9-044CE68C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019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2017, Google announced that their speech recognition had a 95% accuracy rate. 22% search queries in Google are made by voice in 2019 and will climb to 50% in 2020.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85F9D-2C00-4912-99DD-AEB1ACE9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19386"/>
            <a:ext cx="5524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8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94B-DD96-49B9-9A04-82865B67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Generation</a:t>
            </a:r>
          </a:p>
        </p:txBody>
      </p:sp>
      <p:pic>
        <p:nvPicPr>
          <p:cNvPr id="21506" name="Picture 2" descr="WaveNet: A generative model for raw audio | DeepMind">
            <a:extLst>
              <a:ext uri="{FF2B5EF4-FFF2-40B4-BE49-F238E27FC236}">
                <a16:creationId xmlns:a16="http://schemas.microsoft.com/office/drawing/2014/main" id="{A6E5806C-67B3-4530-B21B-9BA976F0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08100"/>
            <a:ext cx="8061176" cy="37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F218E5-B5E0-46C0-944E-ACCFA595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80" y="5163664"/>
            <a:ext cx="8229600" cy="1019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DeepMind’s </a:t>
            </a:r>
            <a:r>
              <a:rPr lang="en-US" dirty="0" err="1">
                <a:solidFill>
                  <a:srgbClr val="00B0F0"/>
                </a:solidFill>
              </a:rPr>
              <a:t>WaveNet</a:t>
            </a:r>
            <a:r>
              <a:rPr lang="en-US" dirty="0"/>
              <a:t> is able to generate speech which mimics any human voice. It sounds more naturally than the best existing Text-to-Speech systems and is very close to human speech measured by opinion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9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The Growth of Data and Definition of Big Data</a:t>
            </a:r>
          </a:p>
          <a:p>
            <a:r>
              <a:rPr lang="en-US" dirty="0"/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Sensor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Point Cloud</a:t>
            </a:r>
          </a:p>
          <a:p>
            <a:r>
              <a:rPr lang="en-US" dirty="0"/>
              <a:t>Handling Streaming Data</a:t>
            </a:r>
          </a:p>
          <a:p>
            <a:r>
              <a:rPr lang="en-US" dirty="0"/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71AB-C0F5-470C-9421-7515E117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Generation (Cont.)</a:t>
            </a:r>
          </a:p>
        </p:txBody>
      </p:sp>
      <p:pic>
        <p:nvPicPr>
          <p:cNvPr id="4" name="speaker-1">
            <a:hlinkClick r:id="" action="ppaction://media"/>
            <a:extLst>
              <a:ext uri="{FF2B5EF4-FFF2-40B4-BE49-F238E27FC236}">
                <a16:creationId xmlns:a16="http://schemas.microsoft.com/office/drawing/2014/main" id="{22729B05-B6A9-4191-B144-B573312D71C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71456" y="2496240"/>
            <a:ext cx="609600" cy="609600"/>
          </a:xfrm>
        </p:spPr>
      </p:pic>
      <p:pic>
        <p:nvPicPr>
          <p:cNvPr id="5" name="speaker-2">
            <a:hlinkClick r:id="" action="ppaction://media"/>
            <a:extLst>
              <a:ext uri="{FF2B5EF4-FFF2-40B4-BE49-F238E27FC236}">
                <a16:creationId xmlns:a16="http://schemas.microsoft.com/office/drawing/2014/main" id="{3FBAC3E6-9A21-4581-9D7A-B1332E4235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67744" y="249624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C9906-889D-4C89-B492-76EA806CE4DA}"/>
              </a:ext>
            </a:extLst>
          </p:cNvPr>
          <p:cNvSpPr/>
          <p:nvPr/>
        </p:nvSpPr>
        <p:spPr>
          <a:xfrm>
            <a:off x="683568" y="1700808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WaveNet</a:t>
            </a:r>
            <a:r>
              <a:rPr lang="en-US" dirty="0"/>
              <a:t> speaks with different voices.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BCBAD-3CDF-44C9-A63F-9EDA88479138}"/>
              </a:ext>
            </a:extLst>
          </p:cNvPr>
          <p:cNvSpPr/>
          <p:nvPr/>
        </p:nvSpPr>
        <p:spPr>
          <a:xfrm>
            <a:off x="683568" y="4149080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WaveNet</a:t>
            </a:r>
            <a:r>
              <a:rPr lang="en-US" dirty="0"/>
              <a:t> makes music.</a:t>
            </a:r>
          </a:p>
        </p:txBody>
      </p:sp>
      <p:pic>
        <p:nvPicPr>
          <p:cNvPr id="9" name="sample_1">
            <a:hlinkClick r:id="" action="ppaction://media"/>
            <a:extLst>
              <a:ext uri="{FF2B5EF4-FFF2-40B4-BE49-F238E27FC236}">
                <a16:creationId xmlns:a16="http://schemas.microsoft.com/office/drawing/2014/main" id="{CB8BF66D-1094-44DF-952F-0553797ECEF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67744" y="4879980"/>
            <a:ext cx="609600" cy="609600"/>
          </a:xfrm>
          <a:prstGeom prst="rect">
            <a:avLst/>
          </a:prstGeom>
        </p:spPr>
      </p:pic>
      <p:pic>
        <p:nvPicPr>
          <p:cNvPr id="10" name="sample_2">
            <a:hlinkClick r:id="" action="ppaction://media"/>
            <a:extLst>
              <a:ext uri="{FF2B5EF4-FFF2-40B4-BE49-F238E27FC236}">
                <a16:creationId xmlns:a16="http://schemas.microsoft.com/office/drawing/2014/main" id="{A564EDC9-74A7-46B6-B65D-633BB7EDA48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96703" y="4961676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266C6F-4D60-4D95-88B1-FF419043EA00}"/>
              </a:ext>
            </a:extLst>
          </p:cNvPr>
          <p:cNvSpPr/>
          <p:nvPr/>
        </p:nvSpPr>
        <p:spPr>
          <a:xfrm>
            <a:off x="539552" y="6260068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WaveNet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B47A-E985-4096-8E8C-30221D72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89E0-FBA2-4082-9806-B642833D1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88" y="1268760"/>
            <a:ext cx="5400600" cy="4680520"/>
          </a:xfrm>
        </p:spPr>
        <p:txBody>
          <a:bodyPr/>
          <a:lstStyle/>
          <a:p>
            <a:r>
              <a:rPr lang="en-US" sz="1800" dirty="0"/>
              <a:t>Node Classification</a:t>
            </a:r>
          </a:p>
          <a:p>
            <a:pPr lvl="1"/>
            <a:r>
              <a:rPr lang="en-US" sz="1600" dirty="0"/>
              <a:t>Classifying nodes in Graph</a:t>
            </a:r>
          </a:p>
          <a:p>
            <a:r>
              <a:rPr lang="en-US" sz="1800" dirty="0"/>
              <a:t>Node Attribute Prediction</a:t>
            </a:r>
          </a:p>
          <a:p>
            <a:pPr lvl="1"/>
            <a:r>
              <a:rPr lang="en-US" sz="1600" dirty="0"/>
              <a:t>Inferring missing attribute values of some nodes</a:t>
            </a:r>
          </a:p>
          <a:p>
            <a:r>
              <a:rPr lang="en-US" sz="1800" dirty="0"/>
              <a:t>Link Prediction</a:t>
            </a:r>
          </a:p>
          <a:p>
            <a:pPr lvl="1"/>
            <a:r>
              <a:rPr lang="en-US" sz="1600" dirty="0"/>
              <a:t>Inferring missing relationships between entities</a:t>
            </a:r>
          </a:p>
          <a:p>
            <a:pPr lvl="1"/>
            <a:r>
              <a:rPr lang="en-US" sz="1600" dirty="0"/>
              <a:t>Finding hidden connections</a:t>
            </a:r>
          </a:p>
          <a:p>
            <a:r>
              <a:rPr lang="en-US" sz="1800" dirty="0"/>
              <a:t>Community Detection</a:t>
            </a:r>
          </a:p>
          <a:p>
            <a:pPr lvl="1"/>
            <a:r>
              <a:rPr lang="en-US" sz="1600" dirty="0"/>
              <a:t>Inferring communities or clusters of nodes</a:t>
            </a:r>
          </a:p>
          <a:p>
            <a:r>
              <a:rPr lang="en-US" sz="1800" dirty="0"/>
              <a:t>Graph Classification</a:t>
            </a:r>
          </a:p>
          <a:p>
            <a:pPr lvl="1"/>
            <a:r>
              <a:rPr lang="en-US" sz="1600" dirty="0"/>
              <a:t>Discriminating between graphs of different classes</a:t>
            </a:r>
          </a:p>
          <a:p>
            <a:r>
              <a:rPr lang="en-US" sz="1800" dirty="0"/>
              <a:t>Pattern Identification</a:t>
            </a:r>
          </a:p>
          <a:p>
            <a:pPr lvl="1"/>
            <a:r>
              <a:rPr lang="en-US" sz="1600" dirty="0"/>
              <a:t>Mining specific patterns in a graph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F982-3F18-4473-AD3E-8AD04151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" y="1942915"/>
            <a:ext cx="3518407" cy="29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BFD0-A577-4148-BEB9-644FAAB5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29" y="239483"/>
            <a:ext cx="8229600" cy="1143000"/>
          </a:xfrm>
        </p:spPr>
        <p:txBody>
          <a:bodyPr/>
          <a:lstStyle/>
          <a:p>
            <a:r>
              <a:rPr lang="en-US" dirty="0"/>
              <a:t>Node Classifications</a:t>
            </a:r>
          </a:p>
        </p:txBody>
      </p:sp>
      <p:pic>
        <p:nvPicPr>
          <p:cNvPr id="28674" name="Picture 2" descr="Fig. 1">
            <a:extLst>
              <a:ext uri="{FF2B5EF4-FFF2-40B4-BE49-F238E27FC236}">
                <a16:creationId xmlns:a16="http://schemas.microsoft.com/office/drawing/2014/main" id="{6D400351-BE06-4F82-BC56-C5C62E77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78005"/>
            <a:ext cx="5507141" cy="19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onstruction and Analysis of Protein-Protein Interaction Network ...">
            <a:extLst>
              <a:ext uri="{FF2B5EF4-FFF2-40B4-BE49-F238E27FC236}">
                <a16:creationId xmlns:a16="http://schemas.microsoft.com/office/drawing/2014/main" id="{88089322-2105-4433-86E7-B2C9BFD9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" y="2048261"/>
            <a:ext cx="3422973" cy="31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C35DD-A04F-448E-BF4D-A6919DB1B44F}"/>
              </a:ext>
            </a:extLst>
          </p:cNvPr>
          <p:cNvSpPr/>
          <p:nvPr/>
        </p:nvSpPr>
        <p:spPr>
          <a:xfrm>
            <a:off x="143508" y="6181323"/>
            <a:ext cx="6840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Min Zeng, Min Li, Fang-Xiang Wu, Yaohang Li, Yi Pan,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DeepEP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: a deep learning framework for identifying essential proteins, BMC Bioinformatics,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C462F-5D5B-4358-BD1A-3C3A30DF3685}"/>
              </a:ext>
            </a:extLst>
          </p:cNvPr>
          <p:cNvSpPr/>
          <p:nvPr/>
        </p:nvSpPr>
        <p:spPr>
          <a:xfrm>
            <a:off x="2987824" y="160473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Identifying Essential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7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9EF9-1B4E-4816-A9CC-0E7DFCAC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Attribute Prediction</a:t>
            </a:r>
          </a:p>
        </p:txBody>
      </p:sp>
      <p:pic>
        <p:nvPicPr>
          <p:cNvPr id="30722" name="Picture 2" descr="Engineers use graph networks to accurately predict properties of molecules and crystals">
            <a:extLst>
              <a:ext uri="{FF2B5EF4-FFF2-40B4-BE49-F238E27FC236}">
                <a16:creationId xmlns:a16="http://schemas.microsoft.com/office/drawing/2014/main" id="{422A8415-4D74-45EA-8CC6-BD8EA92C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71600"/>
            <a:ext cx="6654316" cy="39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753AD9-955B-4E2F-AD8A-9E6260BA89B2}"/>
              </a:ext>
            </a:extLst>
          </p:cNvPr>
          <p:cNvSpPr/>
          <p:nvPr/>
        </p:nvSpPr>
        <p:spPr>
          <a:xfrm>
            <a:off x="1183355" y="5463405"/>
            <a:ext cx="6654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438"/>
                </a:solidFill>
                <a:latin typeface="Quicksand"/>
              </a:rPr>
              <a:t>Deep learning on cheminformatics graph networks to accurately predict properties of molecules and crystals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0FBFD-35A9-43CA-BF85-A4EAA713EE17}"/>
              </a:ext>
            </a:extLst>
          </p:cNvPr>
          <p:cNvSpPr/>
          <p:nvPr/>
        </p:nvSpPr>
        <p:spPr>
          <a:xfrm>
            <a:off x="457200" y="6214802"/>
            <a:ext cx="7416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Quicksand"/>
              </a:rPr>
              <a:t>Chi Chen et al, Graph Networks as a Universal Machine Learning Framework for Molecules and Crystals, </a:t>
            </a:r>
            <a:r>
              <a:rPr lang="en-US" sz="1600" b="0" i="1" dirty="0">
                <a:solidFill>
                  <a:schemeClr val="bg1">
                    <a:lumMod val="65000"/>
                  </a:schemeClr>
                </a:solidFill>
                <a:latin typeface="Quicksand"/>
              </a:rPr>
              <a:t>Chemistry of Materials</a:t>
            </a:r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Quicksand"/>
              </a:rPr>
              <a:t> (2019)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8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337F-9E79-490D-8928-49E80248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02085"/>
            <a:ext cx="8229600" cy="46294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FFC000"/>
                </a:solidFill>
                <a:ea typeface="+mn-ea"/>
                <a:cs typeface="+mn-cs"/>
              </a:rPr>
              <a:t>Drug Side Effect Prediction</a:t>
            </a:r>
          </a:p>
        </p:txBody>
      </p:sp>
      <p:pic>
        <p:nvPicPr>
          <p:cNvPr id="27650" name="Picture 2" descr="http://snap.stanford.edu/decagon/polypharmacy-graph.png">
            <a:extLst>
              <a:ext uri="{FF2B5EF4-FFF2-40B4-BE49-F238E27FC236}">
                <a16:creationId xmlns:a16="http://schemas.microsoft.com/office/drawing/2014/main" id="{9429DBF0-C1FC-4C28-8BCB-51E374A2B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" y="2070391"/>
            <a:ext cx="4595614" cy="26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3853D1-CC1B-407C-B20A-03E49814EA03}"/>
              </a:ext>
            </a:extLst>
          </p:cNvPr>
          <p:cNvSpPr/>
          <p:nvPr/>
        </p:nvSpPr>
        <p:spPr>
          <a:xfrm>
            <a:off x="323528" y="6160486"/>
            <a:ext cx="7931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67ED5"/>
                </a:solidFill>
                <a:latin typeface="arial" panose="020B0604020202020204" pitchFamily="34" charset="0"/>
                <a:hlinkClick r:id="rId3"/>
              </a:rPr>
              <a:t>Modeling polypharmacy side effects with graph convolutional networks.</a:t>
            </a:r>
            <a:r>
              <a:rPr lang="en-US" sz="1400" b="0" dirty="0">
                <a:solidFill>
                  <a:srgbClr val="267ED5"/>
                </a:solidFill>
                <a:latin typeface="arial" panose="020B0604020202020204" pitchFamily="34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latin typeface="arial" panose="020B0604020202020204" pitchFamily="34" charset="0"/>
              </a:rPr>
              <a:t>Marinka</a:t>
            </a:r>
            <a:r>
              <a:rPr lang="en-US" sz="1400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latin typeface="arial" panose="020B0604020202020204" pitchFamily="34" charset="0"/>
              </a:rPr>
              <a:t>Zitnik</a:t>
            </a:r>
            <a:r>
              <a:rPr lang="en-US" sz="1400" b="0" dirty="0">
                <a:solidFill>
                  <a:srgbClr val="000000"/>
                </a:solidFill>
                <a:latin typeface="arial" panose="020B0604020202020204" pitchFamily="34" charset="0"/>
              </a:rPr>
              <a:t>, Monica Agrawal and Jure </a:t>
            </a:r>
            <a:r>
              <a:rPr lang="en-US" sz="1400" b="0" dirty="0" err="1">
                <a:solidFill>
                  <a:srgbClr val="000000"/>
                </a:solidFill>
                <a:latin typeface="arial" panose="020B0604020202020204" pitchFamily="34" charset="0"/>
              </a:rPr>
              <a:t>Leskovec</a:t>
            </a:r>
            <a:r>
              <a:rPr lang="en-US" sz="1400" b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400" b="0" i="1" dirty="0">
                <a:solidFill>
                  <a:srgbClr val="000000"/>
                </a:solidFill>
                <a:latin typeface="arial" panose="020B0604020202020204" pitchFamily="34" charset="0"/>
              </a:rPr>
              <a:t>Bioinformatics</a:t>
            </a:r>
            <a:r>
              <a:rPr lang="en-US" sz="1400" b="0" dirty="0">
                <a:solidFill>
                  <a:srgbClr val="000000"/>
                </a:solidFill>
                <a:latin typeface="arial" panose="020B0604020202020204" pitchFamily="34" charset="0"/>
              </a:rPr>
              <a:t>, 2018.</a:t>
            </a:r>
            <a:endParaRPr lang="en-US" sz="1400" dirty="0"/>
          </a:p>
        </p:txBody>
      </p:sp>
      <p:pic>
        <p:nvPicPr>
          <p:cNvPr id="27652" name="Picture 4" descr="http://snap.stanford.edu/decagon/decagon-overview.png">
            <a:extLst>
              <a:ext uri="{FF2B5EF4-FFF2-40B4-BE49-F238E27FC236}">
                <a16:creationId xmlns:a16="http://schemas.microsoft.com/office/drawing/2014/main" id="{67EA8515-4052-4EE5-AE3F-4E0D0782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85639"/>
            <a:ext cx="3940590" cy="22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6A56D-97D8-40E4-BA82-90E141E0D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78" y="5176357"/>
            <a:ext cx="8229600" cy="4320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Graph Convolutional Networks </a:t>
            </a:r>
            <a:r>
              <a:rPr lang="en-US" dirty="0"/>
              <a:t>can extract features embedded in a graph.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AB20B4-2715-4BD2-B9EB-1FFE8B48E7AA}"/>
              </a:ext>
            </a:extLst>
          </p:cNvPr>
          <p:cNvSpPr txBox="1">
            <a:spLocks/>
          </p:cNvSpPr>
          <p:nvPr/>
        </p:nvSpPr>
        <p:spPr bwMode="auto">
          <a:xfrm>
            <a:off x="480814" y="2078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en-US" kern="0" dirty="0"/>
              <a:t>Link Prediction</a:t>
            </a:r>
          </a:p>
        </p:txBody>
      </p:sp>
    </p:spTree>
    <p:extLst>
      <p:ext uri="{BB962C8B-B14F-4D97-AF65-F5344CB8AC3E}">
        <p14:creationId xmlns:p14="http://schemas.microsoft.com/office/powerpoint/2010/main" val="52070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90D6-5084-4A03-81C2-B65E7636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Criminal Organization in Social Networks</a:t>
            </a:r>
          </a:p>
        </p:txBody>
      </p:sp>
      <p:pic>
        <p:nvPicPr>
          <p:cNvPr id="29700" name="Picture 4" descr="Detecting criminal organizations in mobile phone networks ...">
            <a:extLst>
              <a:ext uri="{FF2B5EF4-FFF2-40B4-BE49-F238E27FC236}">
                <a16:creationId xmlns:a16="http://schemas.microsoft.com/office/drawing/2014/main" id="{79208D3B-35EB-4B51-9FD5-15D180D8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4824536" cy="47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EAFCE6-0CA5-4C6B-8732-22FDA960320A}"/>
              </a:ext>
            </a:extLst>
          </p:cNvPr>
          <p:cNvSpPr/>
          <p:nvPr/>
        </p:nvSpPr>
        <p:spPr>
          <a:xfrm>
            <a:off x="169100" y="6165304"/>
            <a:ext cx="8301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Detecting criminal organizations in mobile phone networks, Emilio Ferrara, Pasquale De 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Meo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Salvatore 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Catanese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Giacomo 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Fiumara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Expert Systems with Applications, 2014.</a:t>
            </a:r>
          </a:p>
        </p:txBody>
      </p:sp>
    </p:spTree>
    <p:extLst>
      <p:ext uri="{BB962C8B-B14F-4D97-AF65-F5344CB8AC3E}">
        <p14:creationId xmlns:p14="http://schemas.microsoft.com/office/powerpoint/2010/main" val="45031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9781-E04F-475C-9E30-447FE815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pic>
        <p:nvPicPr>
          <p:cNvPr id="31746" name="Picture 2" descr="Edge Attention-based Multi-Relational Graph Convolutional Networks ...">
            <a:extLst>
              <a:ext uri="{FF2B5EF4-FFF2-40B4-BE49-F238E27FC236}">
                <a16:creationId xmlns:a16="http://schemas.microsoft.com/office/drawing/2014/main" id="{5F1DAED5-74F7-4C23-B310-CC3F181B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563888" cy="10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FA2B4F-9881-46DB-BCB1-51AE9AFB723F}"/>
              </a:ext>
            </a:extLst>
          </p:cNvPr>
          <p:cNvSpPr txBox="1">
            <a:spLocks/>
          </p:cNvSpPr>
          <p:nvPr/>
        </p:nvSpPr>
        <p:spPr bwMode="auto">
          <a:xfrm>
            <a:off x="457200" y="1319945"/>
            <a:ext cx="8229600" cy="46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kern="0" dirty="0">
                <a:solidFill>
                  <a:srgbClr val="FFC000"/>
                </a:solidFill>
                <a:ea typeface="+mn-ea"/>
                <a:cs typeface="+mn-cs"/>
              </a:rPr>
              <a:t>Compound Activity Prediction</a:t>
            </a:r>
          </a:p>
        </p:txBody>
      </p:sp>
      <p:pic>
        <p:nvPicPr>
          <p:cNvPr id="31748" name="Picture 4" descr="PDF] Kernel Functions for Graph Classification | Semantic Scholar">
            <a:extLst>
              <a:ext uri="{FF2B5EF4-FFF2-40B4-BE49-F238E27FC236}">
                <a16:creationId xmlns:a16="http://schemas.microsoft.com/office/drawing/2014/main" id="{EAC05D9E-F0B6-4D3E-B3B3-04908D4F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62811"/>
            <a:ext cx="2266623" cy="18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290AB-CCBD-40A6-A866-F8A54620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140" y="3717032"/>
            <a:ext cx="37909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7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C963-00D6-4893-A113-4DE9E072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Pattern Identification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98570-AEC6-4C23-A3D8-E511C15B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00792"/>
            <a:ext cx="7308304" cy="2128208"/>
          </a:xfrm>
          <a:prstGeom prst="rect">
            <a:avLst/>
          </a:prstGeom>
        </p:spPr>
      </p:pic>
      <p:pic>
        <p:nvPicPr>
          <p:cNvPr id="5122" name="Picture 2" descr="Visualize Complex Fraud Relationships With Our New Associations ...">
            <a:extLst>
              <a:ext uri="{FF2B5EF4-FFF2-40B4-BE49-F238E27FC236}">
                <a16:creationId xmlns:a16="http://schemas.microsoft.com/office/drawing/2014/main" id="{B6010DFE-60BE-410C-9C6D-BB3730BF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79450"/>
            <a:ext cx="4265712" cy="18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99792-CCD8-488A-A481-5BD265C9A1B7}"/>
              </a:ext>
            </a:extLst>
          </p:cNvPr>
          <p:cNvSpPr txBox="1"/>
          <p:nvPr/>
        </p:nvSpPr>
        <p:spPr>
          <a:xfrm>
            <a:off x="509413" y="5648925"/>
            <a:ext cx="812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Identifying specific patterns in transaction networks can help detection </a:t>
            </a:r>
            <a:r>
              <a:rPr lang="en-US" sz="1400" b="0" dirty="0">
                <a:solidFill>
                  <a:srgbClr val="C00000"/>
                </a:solidFill>
              </a:rPr>
              <a:t>fraud</a:t>
            </a:r>
            <a:r>
              <a:rPr lang="en-US" sz="1400" b="0" dirty="0"/>
              <a:t> in banking</a:t>
            </a:r>
          </a:p>
        </p:txBody>
      </p:sp>
    </p:spTree>
    <p:extLst>
      <p:ext uri="{BB962C8B-B14F-4D97-AF65-F5344CB8AC3E}">
        <p14:creationId xmlns:p14="http://schemas.microsoft.com/office/powerpoint/2010/main" val="147354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/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1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sz="3200" dirty="0"/>
              <a:t>The growth of data</a:t>
            </a:r>
          </a:p>
        </p:txBody>
      </p:sp>
      <p:pic>
        <p:nvPicPr>
          <p:cNvPr id="3074" name="Picture 2" descr="175 Zettabytes By 2025">
            <a:extLst>
              <a:ext uri="{FF2B5EF4-FFF2-40B4-BE49-F238E27FC236}">
                <a16:creationId xmlns:a16="http://schemas.microsoft.com/office/drawing/2014/main" id="{85C6DCFB-AB19-4441-A1FF-79287EEC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1916832"/>
            <a:ext cx="7524328" cy="3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9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CBFF-1161-4F2C-BFD8-075A976D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err="1"/>
              <a:t>Hydraspectral</a:t>
            </a:r>
            <a:r>
              <a:rPr lang="en-US" dirty="0"/>
              <a:t> Sensor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9DEC-617E-4835-8B3B-4EE8153A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16" y="5161149"/>
            <a:ext cx="4427984" cy="678805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Feature maps activated by convolutional filters can be used to precisely capture metal sheets (</a:t>
            </a:r>
            <a:r>
              <a:rPr lang="en-US" sz="1800" dirty="0">
                <a:solidFill>
                  <a:srgbClr val="FF66FF"/>
                </a:solidFill>
              </a:rPr>
              <a:t>pink</a:t>
            </a:r>
            <a:r>
              <a:rPr lang="en-US" sz="1800" dirty="0"/>
              <a:t>) and vegetative covers (</a:t>
            </a:r>
            <a:r>
              <a:rPr lang="en-US" sz="1800" dirty="0">
                <a:solidFill>
                  <a:srgbClr val="00B050"/>
                </a:solidFill>
              </a:rPr>
              <a:t>green</a:t>
            </a:r>
            <a:r>
              <a:rPr lang="en-US" sz="18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D369E-8225-4EC3-8723-639AF761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479" y="1333384"/>
            <a:ext cx="2049155" cy="3649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D6887-3FDA-47F5-A4F8-2DE4D522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60" y="1340768"/>
            <a:ext cx="2083244" cy="364965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471596-9CFB-4152-9DFC-25B4F356DB5D}"/>
              </a:ext>
            </a:extLst>
          </p:cNvPr>
          <p:cNvSpPr txBox="1">
            <a:spLocks/>
          </p:cNvSpPr>
          <p:nvPr/>
        </p:nvSpPr>
        <p:spPr bwMode="auto">
          <a:xfrm>
            <a:off x="107504" y="1772816"/>
            <a:ext cx="4464496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kern="0" dirty="0"/>
              <a:t>Hyperspectral sensors are characterized by hundreds of narrow spectral bands, which enable identification of materials contained in pixels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2110C-4425-4B45-8371-243F83F3F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5496" y="3967092"/>
            <a:ext cx="4732152" cy="1105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F523AD-D138-4613-9B1A-C890FC298289}"/>
              </a:ext>
            </a:extLst>
          </p:cNvPr>
          <p:cNvSpPr/>
          <p:nvPr/>
        </p:nvSpPr>
        <p:spPr>
          <a:xfrm>
            <a:off x="0" y="6109513"/>
            <a:ext cx="80283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latin typeface="NimbusRomNo9L-Regu"/>
              </a:rPr>
              <a:t>L. </a:t>
            </a:r>
            <a:r>
              <a:rPr lang="en-US" sz="1400" b="0" dirty="0" err="1">
                <a:latin typeface="NimbusRomNo9L-Regu"/>
              </a:rPr>
              <a:t>Mou</a:t>
            </a:r>
            <a:r>
              <a:rPr lang="en-US" sz="1400" b="0" dirty="0">
                <a:latin typeface="NimbusRomNo9L-Regu"/>
              </a:rPr>
              <a:t>, P. </a:t>
            </a:r>
            <a:r>
              <a:rPr lang="en-US" sz="1400" b="0" dirty="0" err="1">
                <a:latin typeface="NimbusRomNo9L-Regu"/>
              </a:rPr>
              <a:t>Ghamisi</a:t>
            </a:r>
            <a:r>
              <a:rPr lang="en-US" sz="1400" b="0" dirty="0">
                <a:latin typeface="NimbusRomNo9L-Regu"/>
              </a:rPr>
              <a:t>, and X. X. Zhu, “Fully conv-</a:t>
            </a:r>
            <a:r>
              <a:rPr lang="en-US" sz="1400" b="0" dirty="0" err="1">
                <a:latin typeface="NimbusRomNo9L-Regu"/>
              </a:rPr>
              <a:t>deconv</a:t>
            </a:r>
            <a:r>
              <a:rPr lang="en-US" sz="1400" b="0" dirty="0">
                <a:latin typeface="NimbusRomNo9L-Regu"/>
              </a:rPr>
              <a:t> network for unsupervised spectral-spatial feature extraction of hyperspectral imagery via residual learning,” in </a:t>
            </a:r>
            <a:r>
              <a:rPr lang="en-US" sz="1400" b="0" dirty="0">
                <a:latin typeface="NimbusRomNo9L-ReguItal"/>
              </a:rPr>
              <a:t>IEEE International Geoscience and Remote Sensing Symposium (IGARSS)</a:t>
            </a:r>
            <a:r>
              <a:rPr lang="en-US" sz="1400" b="0" dirty="0">
                <a:latin typeface="NimbusRomNo9L-Regu"/>
              </a:rPr>
              <a:t>, 2017.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37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42E5-F9C6-40E3-93C7-B9361547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(Synthetic-Aperture Radar) SAR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3EA2-47EF-4F62-90E6-D0ACF21BB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Automatic Target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D624-385F-4493-AF49-E015918F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48" y="2924944"/>
            <a:ext cx="9144000" cy="2570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3D31C-9821-410A-8FBE-68EB8D81B8F3}"/>
              </a:ext>
            </a:extLst>
          </p:cNvPr>
          <p:cNvSpPr/>
          <p:nvPr/>
        </p:nvSpPr>
        <p:spPr>
          <a:xfrm>
            <a:off x="36512" y="6126163"/>
            <a:ext cx="7991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Furukawa, H. (2018). Deep Learning for End-to-End Automatic Target Recognition from Synthetic Aperture Radar Imagery. </a:t>
            </a:r>
            <a:r>
              <a:rPr lang="en-US" b="0" i="1" dirty="0" err="1">
                <a:solidFill>
                  <a:schemeClr val="bg1">
                    <a:lumMod val="75000"/>
                  </a:schemeClr>
                </a:solidFill>
                <a:latin typeface="Roboto"/>
              </a:rPr>
              <a:t>ArXiv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, abs/1801.08558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7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E46-A8FB-4FD8-9C2F-612F2178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(Synthetic-Aperture Radar) SAR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C2E4-7FB1-468F-8405-055154A34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820"/>
            <a:ext cx="8229600" cy="4606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Terrain Surface Classification in polarimetric SAR (</a:t>
            </a:r>
            <a:r>
              <a:rPr lang="en-US" dirty="0" err="1">
                <a:solidFill>
                  <a:srgbClr val="0070C0"/>
                </a:solidFill>
              </a:rPr>
              <a:t>polSAR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B848D-A3C0-40C5-AA30-5713EE4F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00" y="2090689"/>
            <a:ext cx="6359599" cy="2818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9C524-FA1E-401A-96BE-89E6EE3E68A6}"/>
              </a:ext>
            </a:extLst>
          </p:cNvPr>
          <p:cNvSpPr/>
          <p:nvPr/>
        </p:nvSpPr>
        <p:spPr>
          <a:xfrm>
            <a:off x="611560" y="514115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NimbusRomNo9L-Regu"/>
              </a:rPr>
              <a:t>Big data analysis on </a:t>
            </a:r>
            <a:r>
              <a:rPr lang="en-US" b="0" dirty="0" err="1">
                <a:solidFill>
                  <a:srgbClr val="0070C0"/>
                </a:solidFill>
                <a:latin typeface="NimbusRomNo9L-Regu"/>
              </a:rPr>
              <a:t>polSAR</a:t>
            </a:r>
            <a:r>
              <a:rPr lang="en-US" b="0" dirty="0">
                <a:latin typeface="NimbusRomNo9L-Regu"/>
              </a:rPr>
              <a:t> images automatically extract features that represent spatial patterns as well as polarimetric characteristics.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1CBCD-C9B8-4B11-8C28-CD291EA68676}"/>
              </a:ext>
            </a:extLst>
          </p:cNvPr>
          <p:cNvSpPr/>
          <p:nvPr/>
        </p:nvSpPr>
        <p:spPr>
          <a:xfrm>
            <a:off x="5432" y="6019547"/>
            <a:ext cx="9138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Z. Zhang, H. Wang, F. Xu, and Y. Q. Jin, “Complex-valued convolutional neural networks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and its applications to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PolSAR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 image classification,”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Ital"/>
              </a:rPr>
              <a:t>IEEE Transactions on Geoscience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Ital"/>
              </a:rPr>
              <a:t>and Remote Sensing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, in press.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54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43DB-A138-4AA7-AA0D-83AEB88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7D75-D3FC-41F9-98D3-F43CE510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Pansharpening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 descr="Remote Sensing | Free Full-Text | Pansharpening by Convolutional ...">
            <a:extLst>
              <a:ext uri="{FF2B5EF4-FFF2-40B4-BE49-F238E27FC236}">
                <a16:creationId xmlns:a16="http://schemas.microsoft.com/office/drawing/2014/main" id="{5FC8DFE3-61F1-45B7-BC1F-EFBB75B0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2685"/>
            <a:ext cx="8229600" cy="28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43000-F942-499E-81DF-8C2D868A7B5A}"/>
              </a:ext>
            </a:extLst>
          </p:cNvPr>
          <p:cNvSpPr/>
          <p:nvPr/>
        </p:nvSpPr>
        <p:spPr>
          <a:xfrm>
            <a:off x="323528" y="6208717"/>
            <a:ext cx="7610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Masi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G.; Cozzolino, D.;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Verdoliva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L.; Scarpa, G.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Pansharpening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by Convolutional Neural Networks. </a:t>
            </a:r>
            <a:r>
              <a:rPr lang="en-US" b="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Remote Sens.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2016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8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594.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8" name="Picture 4" descr="https://www.mdpi.com/remotesensing/remotesensing-08-00594/article_deploy/html/images/remotesensing-08-00594-ag-550.jpg">
            <a:extLst>
              <a:ext uri="{FF2B5EF4-FFF2-40B4-BE49-F238E27FC236}">
                <a16:creationId xmlns:a16="http://schemas.microsoft.com/office/drawing/2014/main" id="{4655DF77-D08F-41E0-98C0-33250ACA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09" y="1247180"/>
            <a:ext cx="4121671" cy="14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241ABE-55B3-4C43-BC7D-BCD8D734B867}"/>
              </a:ext>
            </a:extLst>
          </p:cNvPr>
          <p:cNvSpPr/>
          <p:nvPr/>
        </p:nvSpPr>
        <p:spPr>
          <a:xfrm>
            <a:off x="457200" y="5666212"/>
            <a:ext cx="8075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NimbusRomNo9L-Regu"/>
              </a:rPr>
              <a:t>Using CNN to fuse multi-resolution GeoEye-1 sensor data for super-resolution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93F0-CABE-4F33-9049-31FE26B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D05A-8B5E-4C33-A128-6C85DECA9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0070"/>
            <a:ext cx="8229600" cy="38864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Change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AA418-77E8-4020-8FC2-E93F6100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58" y="1700808"/>
            <a:ext cx="6753225" cy="3371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19D64-A656-4B27-AC9E-7B23DB580122}"/>
              </a:ext>
            </a:extLst>
          </p:cNvPr>
          <p:cNvSpPr/>
          <p:nvPr/>
        </p:nvSpPr>
        <p:spPr>
          <a:xfrm>
            <a:off x="654742" y="508518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NimbusRomNo9L-Regu"/>
              </a:rPr>
              <a:t>Using large-scale and long-term multi-temporal image sequence, a deep learning-based system helps analyze how land cover changes. This example shows how Munich airport was built over the past 30 years.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023E6-E29C-4C4D-BB39-6A2811BEE36D}"/>
              </a:ext>
            </a:extLst>
          </p:cNvPr>
          <p:cNvSpPr/>
          <p:nvPr/>
        </p:nvSpPr>
        <p:spPr>
          <a:xfrm>
            <a:off x="35496" y="6029235"/>
            <a:ext cx="7902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H. </a:t>
            </a:r>
            <a:r>
              <a:rPr lang="en-US" sz="1600" b="0" dirty="0" err="1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Lyu</a:t>
            </a:r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, H. Lu, L. </a:t>
            </a:r>
            <a:r>
              <a:rPr lang="en-US" sz="1600" b="0" dirty="0" err="1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Mou</a:t>
            </a:r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, W. Li, X. Li, X. Li, J. Wang, X. X. Zhu, L. Yu, P. Gong,</a:t>
            </a:r>
          </a:p>
          <a:p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NimbusRomNo9L-Regu"/>
              </a:rPr>
              <a:t>“A deep information based transfer learning method to detect annual urban dynamics of four developed cities from 1984-2016 by Landsat data,” </a:t>
            </a:r>
            <a:r>
              <a:rPr lang="en-US" sz="1600" b="0" dirty="0">
                <a:solidFill>
                  <a:schemeClr val="bg1">
                    <a:lumMod val="65000"/>
                  </a:schemeClr>
                </a:solidFill>
                <a:latin typeface="NimbusRomNo9L-ReguItal"/>
              </a:rPr>
              <a:t>Remote Sensing of Environment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7139-234E-4678-89EE-A96C1FFF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Drift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6C7A-FB2E-42EB-8823-49FAF547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661248"/>
            <a:ext cx="8435280" cy="4649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Calibrate deployed sensors without the ground truth based on data analysis.</a:t>
            </a:r>
          </a:p>
        </p:txBody>
      </p:sp>
      <p:pic>
        <p:nvPicPr>
          <p:cNvPr id="7170" name="Picture 2" descr="Fig. 1. Sensor networks for general monitoring: (a) typical monitoring sensor network and (b) sensor measurements and drifts.">
            <a:extLst>
              <a:ext uri="{FF2B5EF4-FFF2-40B4-BE49-F238E27FC236}">
                <a16:creationId xmlns:a16="http://schemas.microsoft.com/office/drawing/2014/main" id="{ACEE6833-592A-475E-B379-A80463138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71600"/>
            <a:ext cx="383130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0DB5F-1608-41D1-946D-01A69DB6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84" y="3556285"/>
            <a:ext cx="9144000" cy="1930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9D6E17-7968-43B2-888F-1A1AD4DA1812}"/>
              </a:ext>
            </a:extLst>
          </p:cNvPr>
          <p:cNvSpPr/>
          <p:nvPr/>
        </p:nvSpPr>
        <p:spPr>
          <a:xfrm>
            <a:off x="228824" y="2025037"/>
            <a:ext cx="28184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ts val="1200"/>
              </a:spcBef>
            </a:pPr>
            <a:r>
              <a:rPr lang="en-US" sz="2000" dirty="0">
                <a:solidFill>
                  <a:srgbClr val="C00000"/>
                </a:solidFill>
                <a:latin typeface="Calibri" pitchFamily="34" charset="0"/>
                <a:cs typeface="+mn-cs"/>
              </a:rPr>
              <a:t>The sensor drift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AFA9-0432-449C-BC6B-2439B15C950D}"/>
              </a:ext>
            </a:extLst>
          </p:cNvPr>
          <p:cNvSpPr/>
          <p:nvPr/>
        </p:nvSpPr>
        <p:spPr>
          <a:xfrm>
            <a:off x="0" y="6093296"/>
            <a:ext cx="81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Wang, Y., Yang, A., Chen, X., Wang, P., Wang, Y., &amp; Yang, H. (2017). A Deep Learning Approach for Blind Drift Calibration of Sensor Networks. </a:t>
            </a:r>
            <a:r>
              <a:rPr lang="en-US" sz="1600" b="0" i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IEEE Sensors Journal, 17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, 4158-4171.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1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nowledge of Big Data and Its Importance - Great Innovus">
            <a:extLst>
              <a:ext uri="{FF2B5EF4-FFF2-40B4-BE49-F238E27FC236}">
                <a16:creationId xmlns:a16="http://schemas.microsoft.com/office/drawing/2014/main" id="{3C88EFF3-88D3-45F6-B445-7A532445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509" y="2492896"/>
            <a:ext cx="4124842" cy="257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0B7F2-CAFA-42A6-962E-15AFDAAE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3V Definition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18C1-AA87-4391-8A2E-E657EEEB3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13" y="1340892"/>
            <a:ext cx="8229600" cy="4752404"/>
          </a:xfrm>
        </p:spPr>
        <p:txBody>
          <a:bodyPr/>
          <a:lstStyle/>
          <a:p>
            <a:r>
              <a:rPr lang="en-US" dirty="0"/>
              <a:t>Volume </a:t>
            </a:r>
          </a:p>
          <a:p>
            <a:pPr lvl="1"/>
            <a:r>
              <a:rPr lang="en-US" dirty="0"/>
              <a:t>The amount of data</a:t>
            </a:r>
          </a:p>
          <a:p>
            <a:pPr lvl="2"/>
            <a:r>
              <a:rPr lang="en-US" dirty="0"/>
              <a:t>Terabytes+</a:t>
            </a:r>
          </a:p>
          <a:p>
            <a:pPr lvl="2"/>
            <a:r>
              <a:rPr lang="en-US" dirty="0"/>
              <a:t>Records, transactions, tables, files</a:t>
            </a:r>
          </a:p>
          <a:p>
            <a:r>
              <a:rPr lang="en-US" dirty="0"/>
              <a:t>Velocity</a:t>
            </a:r>
          </a:p>
          <a:p>
            <a:pPr lvl="1"/>
            <a:r>
              <a:rPr lang="en-US" dirty="0"/>
              <a:t>The speed of data generation</a:t>
            </a:r>
          </a:p>
          <a:p>
            <a:pPr lvl="2"/>
            <a:r>
              <a:rPr lang="en-US" dirty="0"/>
              <a:t>Batch</a:t>
            </a:r>
          </a:p>
          <a:p>
            <a:pPr lvl="2"/>
            <a:r>
              <a:rPr lang="en-US" dirty="0"/>
              <a:t>Real Time</a:t>
            </a:r>
          </a:p>
          <a:p>
            <a:pPr lvl="2"/>
            <a:r>
              <a:rPr lang="en-US" dirty="0"/>
              <a:t>Streaming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/>
              <a:t>Data types</a:t>
            </a:r>
          </a:p>
          <a:p>
            <a:pPr lvl="2"/>
            <a:r>
              <a:rPr lang="en-US" dirty="0"/>
              <a:t>Structured</a:t>
            </a:r>
          </a:p>
          <a:p>
            <a:pPr lvl="2"/>
            <a:r>
              <a:rPr lang="en-US" dirty="0"/>
              <a:t>Unstructured</a:t>
            </a:r>
          </a:p>
          <a:p>
            <a:pPr lvl="2"/>
            <a:r>
              <a:rPr lang="en-US" dirty="0"/>
              <a:t>Semi-structured</a:t>
            </a:r>
          </a:p>
        </p:txBody>
      </p:sp>
    </p:spTree>
    <p:extLst>
      <p:ext uri="{BB962C8B-B14F-4D97-AF65-F5344CB8AC3E}">
        <p14:creationId xmlns:p14="http://schemas.microsoft.com/office/powerpoint/2010/main" val="65440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G DATA - ServiceNav">
            <a:extLst>
              <a:ext uri="{FF2B5EF4-FFF2-40B4-BE49-F238E27FC236}">
                <a16:creationId xmlns:a16="http://schemas.microsoft.com/office/drawing/2014/main" id="{415B7540-8DB7-4BB0-B05A-714B192B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67" y="2204864"/>
            <a:ext cx="3734933" cy="35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54E0F-94FC-47A1-85AF-852C68E0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Definition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1AA6-84D3-4622-BA05-F0E3B913C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</a:t>
            </a:r>
          </a:p>
          <a:p>
            <a:r>
              <a:rPr lang="en-US" dirty="0"/>
              <a:t>Velocity</a:t>
            </a:r>
          </a:p>
          <a:p>
            <a:r>
              <a:rPr lang="en-US" dirty="0"/>
              <a:t>Variety</a:t>
            </a:r>
          </a:p>
          <a:p>
            <a:r>
              <a:rPr lang="en-US" dirty="0">
                <a:solidFill>
                  <a:srgbClr val="00B0F0"/>
                </a:solidFill>
              </a:rPr>
              <a:t>Veracity</a:t>
            </a:r>
          </a:p>
          <a:p>
            <a:pPr lvl="1"/>
            <a:r>
              <a:rPr lang="en-US" dirty="0"/>
              <a:t>Inconsistencies</a:t>
            </a:r>
          </a:p>
          <a:p>
            <a:pPr lvl="1"/>
            <a:r>
              <a:rPr lang="en-US" dirty="0"/>
              <a:t>Uncertainty</a:t>
            </a:r>
          </a:p>
          <a:p>
            <a:pPr lvl="1"/>
            <a:r>
              <a:rPr lang="en-US" dirty="0"/>
              <a:t>Incomplete</a:t>
            </a:r>
          </a:p>
          <a:p>
            <a:pPr lvl="1"/>
            <a:r>
              <a:rPr lang="en-US" dirty="0"/>
              <a:t>Quality and Accuracy are difficult to control</a:t>
            </a:r>
          </a:p>
          <a:p>
            <a:r>
              <a:rPr lang="en-US" dirty="0">
                <a:solidFill>
                  <a:srgbClr val="00B0F0"/>
                </a:solidFill>
              </a:rPr>
              <a:t>Value</a:t>
            </a:r>
          </a:p>
          <a:p>
            <a:pPr lvl="1"/>
            <a:r>
              <a:rPr lang="en-US" dirty="0"/>
              <a:t>Extract valuable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2857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Critical Issues of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Handling Large Volume of Data</a:t>
            </a:r>
          </a:p>
          <a:p>
            <a:r>
              <a:rPr lang="en-US" dirty="0"/>
              <a:t>Handling Different Data Types</a:t>
            </a:r>
          </a:p>
          <a:p>
            <a:r>
              <a:rPr lang="en-US" dirty="0"/>
              <a:t>Handling High Speed of Streaming Data</a:t>
            </a:r>
          </a:p>
          <a:p>
            <a:r>
              <a:rPr lang="en-US" dirty="0"/>
              <a:t>Handling High-dimensional Data</a:t>
            </a:r>
          </a:p>
          <a:p>
            <a:r>
              <a:rPr lang="en-US" dirty="0"/>
              <a:t>Handling Uncertain Data</a:t>
            </a:r>
          </a:p>
          <a:p>
            <a:r>
              <a:rPr lang="en-US" dirty="0"/>
              <a:t>Handling Incomplete Data</a:t>
            </a:r>
          </a:p>
          <a:p>
            <a:r>
              <a:rPr lang="en-US" dirty="0"/>
              <a:t>Handling data with low value density and meaning diversity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/>
              <a:t>Handling Data with Large Volume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1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B7F2-CAFA-42A6-962E-15AFDAAE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for High Volume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18C1-AA87-4391-8A2E-E657EEEB3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Parallelism</a:t>
            </a:r>
          </a:p>
          <a:p>
            <a:r>
              <a:rPr lang="en-US" dirty="0"/>
              <a:t>Huge Data Volume Storage</a:t>
            </a:r>
          </a:p>
          <a:p>
            <a:r>
              <a:rPr lang="en-US" dirty="0"/>
              <a:t>High-Speed Interconnection Networks</a:t>
            </a:r>
          </a:p>
          <a:p>
            <a:r>
              <a:rPr lang="en-US" dirty="0"/>
              <a:t>High-Performance Computing</a:t>
            </a:r>
          </a:p>
          <a:p>
            <a:r>
              <a:rPr lang="en-US" dirty="0"/>
              <a:t>Large-scale Task and Thread Management</a:t>
            </a:r>
          </a:p>
          <a:p>
            <a:r>
              <a:rPr lang="en-US" dirty="0"/>
              <a:t>Data Distribution and Retrieval</a:t>
            </a:r>
          </a:p>
          <a:p>
            <a:r>
              <a:rPr lang="en-US" dirty="0"/>
              <a:t>Machine Learning/Data Mining Algorithms</a:t>
            </a:r>
          </a:p>
          <a:p>
            <a:r>
              <a:rPr lang="en-US" dirty="0"/>
              <a:t>Data Visualization Techniques</a:t>
            </a:r>
          </a:p>
          <a:p>
            <a:r>
              <a:rPr lang="en-US" dirty="0"/>
              <a:t>Large-scale Database Management</a:t>
            </a:r>
          </a:p>
        </p:txBody>
      </p:sp>
      <p:pic>
        <p:nvPicPr>
          <p:cNvPr id="8194" name="Picture 2" descr="Big Data on AWS: How the Cloud Can Help You - Cloud Academy">
            <a:extLst>
              <a:ext uri="{FF2B5EF4-FFF2-40B4-BE49-F238E27FC236}">
                <a16:creationId xmlns:a16="http://schemas.microsoft.com/office/drawing/2014/main" id="{FDD135D8-E3B4-428F-B2B3-EEFE5524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00200"/>
            <a:ext cx="3408379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5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ABF1-963A-4DDE-87CA-3D9C1C36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F21F-D100-4434-B556-9C52C86D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27" y="1340768"/>
            <a:ext cx="5553214" cy="4525963"/>
          </a:xfrm>
        </p:spPr>
        <p:txBody>
          <a:bodyPr/>
          <a:lstStyle/>
          <a:p>
            <a:r>
              <a:rPr lang="en-US" sz="1800" dirty="0"/>
              <a:t>Apache Hadoop</a:t>
            </a:r>
          </a:p>
          <a:p>
            <a:pPr lvl="1"/>
            <a:r>
              <a:rPr lang="en-US" sz="1600" dirty="0"/>
              <a:t>A framework for the distributed processing of large data sets across clusters of computers using simple programming models.</a:t>
            </a:r>
          </a:p>
          <a:p>
            <a:r>
              <a:rPr lang="en-US" sz="1800" dirty="0"/>
              <a:t>Apache Spark</a:t>
            </a:r>
          </a:p>
          <a:p>
            <a:pPr lvl="1"/>
            <a:r>
              <a:rPr lang="en-US" sz="1600" dirty="0"/>
              <a:t>A unified engine for big data processing</a:t>
            </a:r>
          </a:p>
          <a:p>
            <a:r>
              <a:rPr lang="en-US" sz="1800" dirty="0"/>
              <a:t>Mesos</a:t>
            </a:r>
          </a:p>
          <a:p>
            <a:pPr lvl="1"/>
            <a:r>
              <a:rPr lang="en-US" sz="1600" dirty="0"/>
              <a:t>Resource management and scheduling across datacenter</a:t>
            </a:r>
          </a:p>
          <a:p>
            <a:r>
              <a:rPr lang="en-US" sz="1800" dirty="0"/>
              <a:t>Cassandra</a:t>
            </a:r>
          </a:p>
          <a:p>
            <a:pPr lvl="1"/>
            <a:r>
              <a:rPr lang="en-US" sz="1600" dirty="0"/>
              <a:t>Database management system designed to handle large amounts of data across many commodity servers</a:t>
            </a:r>
          </a:p>
          <a:p>
            <a:r>
              <a:rPr lang="en-US" sz="1800" dirty="0"/>
              <a:t>Kubernetes</a:t>
            </a:r>
          </a:p>
          <a:p>
            <a:pPr lvl="1"/>
            <a:r>
              <a:rPr lang="en-US" sz="1600" dirty="0"/>
              <a:t>Automating deployment, scaling, and management of containerized applications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800" dirty="0"/>
          </a:p>
        </p:txBody>
      </p:sp>
      <p:pic>
        <p:nvPicPr>
          <p:cNvPr id="4098" name="Picture 2" descr="hadoop-logo">
            <a:extLst>
              <a:ext uri="{FF2B5EF4-FFF2-40B4-BE49-F238E27FC236}">
                <a16:creationId xmlns:a16="http://schemas.microsoft.com/office/drawing/2014/main" id="{6F608F92-7508-46A6-8493-F65EC17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41" y="1562098"/>
            <a:ext cx="26765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FC6CC-AFCC-49CB-B617-00F3271B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390982"/>
            <a:ext cx="1390467" cy="73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41EAD-B6F8-40A1-B02E-2A35968B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986" y="3280258"/>
            <a:ext cx="1978242" cy="815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483B7-159E-439D-8363-8C6C0B84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811" y="4336090"/>
            <a:ext cx="1075944" cy="74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E37DB-9841-49C1-B204-04450535E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811" y="5212679"/>
            <a:ext cx="1116721" cy="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49873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25954</TotalTime>
  <Words>1296</Words>
  <Application>Microsoft Office PowerPoint</Application>
  <PresentationFormat>On-screen Show (4:3)</PresentationFormat>
  <Paragraphs>228</Paragraphs>
  <Slides>35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NimbusRomNo9L-Regu</vt:lpstr>
      <vt:lpstr>NimbusRomNo9L-ReguItal</vt:lpstr>
      <vt:lpstr>Proxima Nova</vt:lpstr>
      <vt:lpstr>Quicksand</vt:lpstr>
      <vt:lpstr>Roboto</vt:lpstr>
      <vt:lpstr>SimSun</vt:lpstr>
      <vt:lpstr>Arial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Agenda</vt:lpstr>
      <vt:lpstr>The growth of data</vt:lpstr>
      <vt:lpstr>3V Definition of Big Data</vt:lpstr>
      <vt:lpstr>5V Definition of Big Data</vt:lpstr>
      <vt:lpstr>The Critical Issues of Data Analysis</vt:lpstr>
      <vt:lpstr>Agenda</vt:lpstr>
      <vt:lpstr>Techniques for High Volume of Data</vt:lpstr>
      <vt:lpstr>Big Data Platforms</vt:lpstr>
      <vt:lpstr>Large-Scale Sky Monitoring</vt:lpstr>
      <vt:lpstr>Physical Event Analysis</vt:lpstr>
      <vt:lpstr>COVID19 Diagnosis</vt:lpstr>
      <vt:lpstr>Agenda</vt:lpstr>
      <vt:lpstr>Data Types</vt:lpstr>
      <vt:lpstr>PowerPoint Presentation</vt:lpstr>
      <vt:lpstr>Handling different types of data</vt:lpstr>
      <vt:lpstr>Agenda</vt:lpstr>
      <vt:lpstr>Speech Recognition</vt:lpstr>
      <vt:lpstr>Sound Generation</vt:lpstr>
      <vt:lpstr>Sound Generation (Cont.)</vt:lpstr>
      <vt:lpstr>Agenda</vt:lpstr>
      <vt:lpstr>Analysis of Graph Data</vt:lpstr>
      <vt:lpstr>Node Classifications</vt:lpstr>
      <vt:lpstr>Node Attribute Prediction</vt:lpstr>
      <vt:lpstr>Drug Side Effect Prediction</vt:lpstr>
      <vt:lpstr>Detecting Criminal Organization in Social Networks</vt:lpstr>
      <vt:lpstr>Graph Classification</vt:lpstr>
      <vt:lpstr>Pattern Identification</vt:lpstr>
      <vt:lpstr>Agenda</vt:lpstr>
      <vt:lpstr>Hydraspectral Sensor Data Analysis</vt:lpstr>
      <vt:lpstr>Interpretation of (Synthetic-Aperture Radar) SAR images</vt:lpstr>
      <vt:lpstr>Interpretation of (Synthetic-Aperture Radar) SAR images</vt:lpstr>
      <vt:lpstr>Multi-modal Data Fusion</vt:lpstr>
      <vt:lpstr>Multi-modal Data Fusion</vt:lpstr>
      <vt:lpstr>Blind Drift Calibration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1385</cp:revision>
  <cp:lastPrinted>2012-01-06T11:37:45Z</cp:lastPrinted>
  <dcterms:created xsi:type="dcterms:W3CDTF">2006-04-22T09:23:14Z</dcterms:created>
  <dcterms:modified xsi:type="dcterms:W3CDTF">2020-06-11T04:25:50Z</dcterms:modified>
</cp:coreProperties>
</file>